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9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45E7-6903-45D7-71CE-806F5434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CD7BC-6083-EE8F-5EB9-4F11CE7F4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1660-FEBF-B98D-8E07-EAB3D28C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F0A0-5CEC-2DF7-8A78-E11F0467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E1487-FCF8-3B87-5943-DF2F435C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8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923E-F4A7-3685-E958-D99CC2A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CDA0B-3715-DD90-8F6B-E69C37B8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427A-3BFC-4683-4A89-5F1DF7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F1062-3CD9-4633-A035-E3856168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4BBF-A45E-94A7-30CD-3324CD49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0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48CD3-0ABD-2611-7F97-D7674936C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1A7CD-E4F6-A153-29BF-B0EA299D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871-F0D9-58CD-2D40-C0BF328BA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157E-4013-59C0-4F2C-9D23653B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D356-F83A-4CEE-C910-92FC9BC6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EF27-6AC2-81BB-72FF-BED7440E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B56D-5E82-EAA9-EEA7-77510989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5BCF5-3D49-32C7-68AB-60F34292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475F-4347-37B8-A9A4-1711B95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110-4A84-04EB-27B1-AFCFCC486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6151-10DA-C2BC-071A-D86BE1B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D270E-2E47-26A2-CDBC-833B2A50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AE604-8702-4330-5B71-3D61C492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981-87E9-3A89-5F82-C1A51ED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0DC7-3543-8C41-0466-2C5EA307F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5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679C-BBCF-9F5C-E241-DA102F54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1E025-50F6-E88E-1F16-8A7BBE446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BF0F-15D7-0176-C56C-4939CDE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129AB-4CEE-6C37-AD8D-51A9F36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F2ED-61A1-E50D-F7D7-816F8BD6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838F1-41D0-DB6E-5202-DCEE27FF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046-3C6F-1021-34E8-1AC3BAF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56EBC-5269-E432-66C6-9EFF125B7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9B4D4-DC67-5C50-F4C5-4DA1B6D3B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472A-A5EE-C11F-5054-2FF52D883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8F3E2-4EFB-424D-EF05-44637145C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A37D0-7072-4C91-EFD3-FA5AA4A3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6C151-A195-BE6F-0119-07345BD0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2E72C-D961-3EB6-340E-597F594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4DF-F155-B412-6E15-737BF38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A798C-7782-63D0-3AB6-8EB38A2E4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4887B-A920-9C07-9B07-09CBFAB5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D968A-35E4-B823-109E-5D306794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2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DD34D-13C6-9BFC-3255-D48BDFAA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1DCCF-14DB-14B7-6F91-9AF2D69B6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4CC12-DB10-5DAC-B24F-1139333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4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28D4-FBDA-BB4D-DBBB-4FAF42571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A844-30E8-426B-3D7A-FC596639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72E9E-7A29-C669-4531-50FA86DF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011A-FFAB-3307-F65C-B1F9C965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085-A838-7C10-146F-309B2B01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00103-3FD9-F6E1-7083-8B4B0AA8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69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DE2-5F58-713F-CB07-FB0D5AFC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DFA5E-AF39-9D98-E464-5842F88E9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6E7F1F-5D5B-2ECD-B53D-338D8495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A77FB-69D0-1184-6A55-360837D3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30BE8-373C-5793-05F0-2797830C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759-2B06-6034-F5B4-D7A5590F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97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5975F-1B53-B99E-1F5F-1FA4F70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13D00-07FB-95E3-FB9D-B5790C200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BFEC6-F846-FB06-21EA-60B31257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005AC-079B-4535-B2B2-20AFB5D9E413}" type="datetimeFigureOut">
              <a:rPr lang="en-US" smtClean="0"/>
              <a:t>1/31/23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E5E3-9849-6CA9-EF88-B9A07C3CC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A713-8D77-DB02-6A2A-38E2EA6D4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6852975" y="3235569"/>
            <a:ext cx="5436159" cy="30245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Century Gothic" panose="020B0502020202020204" pitchFamily="34" charset="0"/>
                <a:ea typeface="+mj-ea"/>
                <a:cs typeface="+mj-cs"/>
              </a:rPr>
              <a:t>Measuring </a:t>
            </a: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Sales</a:t>
            </a:r>
            <a:r>
              <a:rPr lang="en-US" sz="4800" b="1" dirty="0">
                <a:latin typeface="Century Gothic" panose="020B0502020202020204" pitchFamily="34" charset="0"/>
                <a:ea typeface="+mj-ea"/>
                <a:cs typeface="+mj-cs"/>
              </a:rPr>
              <a:t> </a:t>
            </a: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Performance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latin typeface="Century Gothic" panose="020B0502020202020204" pitchFamily="34" charset="0"/>
                <a:ea typeface="+mj-ea"/>
                <a:cs typeface="+mj-cs"/>
              </a:rPr>
              <a:t>using simple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accent4"/>
                </a:solidFill>
                <a:latin typeface="Century Gothic" panose="020B0502020202020204" pitchFamily="34" charset="0"/>
                <a:ea typeface="+mj-ea"/>
                <a:cs typeface="+mj-cs"/>
              </a:rPr>
              <a:t>Statistical Models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" name="Picture 1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3B696251-28A7-9D03-737B-CE1786524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425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683768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Price’s Law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applied to a sales organization estimates that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50% of your sales performance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will be attributed to the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square root of the number of the salespeople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Picture 3" descr="A picture containing person, indoor, standing, ceiling&#10;&#10;Description automatically generated">
            <a:extLst>
              <a:ext uri="{FF2B5EF4-FFF2-40B4-BE49-F238E27FC236}">
                <a16:creationId xmlns:a16="http://schemas.microsoft.com/office/drawing/2014/main" id="{AFEBE241-2CB6-CEC3-1CFC-2733E5E95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21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7517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989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Regression to the mean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can be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applied to estimating a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new salesperson's quota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,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which states that a salesperson will likely perform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closer to the average of the overall sales team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rather than being an outlier</a:t>
            </a:r>
          </a:p>
        </p:txBody>
      </p:sp>
      <p:pic>
        <p:nvPicPr>
          <p:cNvPr id="3" name="Picture 2" descr="A picture containing person, person, computer, indoor&#10;&#10;Description automatically generated">
            <a:extLst>
              <a:ext uri="{FF2B5EF4-FFF2-40B4-BE49-F238E27FC236}">
                <a16:creationId xmlns:a16="http://schemas.microsoft.com/office/drawing/2014/main" id="{AFAA9A20-FB85-D60D-924F-6AE9E3C0D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358407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6091AA-BAA7-EDE9-B070-91CBCBE36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Law of Large Numbers (Averages)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states that after enough sales engagements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consistent sales trends will begin to emerge</a:t>
            </a:r>
            <a:r>
              <a:rPr lang="en-US" sz="3600" b="1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that can be used to forecast future sales success goals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70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headphones&#10;&#10;Description automatically generated with medium confidence">
            <a:extLst>
              <a:ext uri="{FF2B5EF4-FFF2-40B4-BE49-F238E27FC236}">
                <a16:creationId xmlns:a16="http://schemas.microsoft.com/office/drawing/2014/main" id="{A442B87E-2AAB-6C6F-9058-552A6C13B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52" y="990599"/>
            <a:ext cx="4876800" cy="487680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787746" y="990599"/>
            <a:ext cx="59487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Simple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 statistical distributions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like the </a:t>
            </a:r>
            <a:r>
              <a:rPr lang="en-US" sz="36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negative binomial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can be used to estimate the numerical count of required customer calls to attain a certain amount of successful sales</a:t>
            </a:r>
            <a:endParaRPr lang="en-US" sz="3600" dirty="0"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39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2539CB-2432-616D-848D-FA132DD6B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75" y="1636941"/>
            <a:ext cx="2827564" cy="2827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4816E-51CC-EB0A-DE03-1B114DE9B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00" y="1636941"/>
            <a:ext cx="2865663" cy="2865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4038601" y="2806372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932089" y="4731201"/>
            <a:ext cx="1026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 / 6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16.7%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      x       1 / 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= 1 / 12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8.3%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932089" y="5176808"/>
            <a:ext cx="1077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rolling a 4                             Probability of flipping heads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127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2974185" y="236335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783096" y="3976505"/>
            <a:ext cx="11312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x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x 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= 1/8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12.5%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629673" y="4412475"/>
            <a:ext cx="10771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  Probability of “daughter”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96" y="1327921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6015381" y="2393561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28" y="1311859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24" y="1311859"/>
            <a:ext cx="2526846" cy="25268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1083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51.6%                        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6.5%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independent events”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0507" y="2161578"/>
            <a:ext cx="527872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marriage divorce (USA, 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68%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infertility in a couple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85%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long-term job displacement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94%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cataclysmic asteroid or comet impact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99.97%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World War 3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95.1%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550C84B-1864-A8DC-FCC6-EE02C6E1C502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DDA1B342-CDDE-AA0E-6B4F-486CBB5BCEDD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BDF58F-9F31-E80F-CEE2-7F3C1FA12B20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978C18-3CFC-A3F4-7CC1-212C89CE4132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   72.9%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1.1%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US census data”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9549" y="2332721"/>
            <a:ext cx="2036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3 or more children (*) </a:t>
            </a:r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68A77-E4F2-1781-3A3C-1BCC72002EEA}"/>
              </a:ext>
            </a:extLst>
          </p:cNvPr>
          <p:cNvSpPr txBox="1"/>
          <p:nvPr/>
        </p:nvSpPr>
        <p:spPr>
          <a:xfrm>
            <a:off x="8018898" y="2403318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F7719-0231-365D-D528-44013535389C}"/>
              </a:ext>
            </a:extLst>
          </p:cNvPr>
          <p:cNvSpPr txBox="1"/>
          <p:nvPr/>
        </p:nvSpPr>
        <p:spPr>
          <a:xfrm>
            <a:off x="8779199" y="2332721"/>
            <a:ext cx="2161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both parents present (*)</a:t>
            </a:r>
          </a:p>
          <a:p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72.9%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44749-095C-98CF-E1C4-F349D4082A41}"/>
              </a:ext>
            </a:extLst>
          </p:cNvPr>
          <p:cNvSpPr txBox="1"/>
          <p:nvPr/>
        </p:nvSpPr>
        <p:spPr>
          <a:xfrm>
            <a:off x="366360" y="4125040"/>
            <a:ext cx="107714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(*) Probability source data from United States Census Bureau - https://www.census.gov/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3F7598E-D0E9-7CB0-D56D-4019DDE190E5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4AF9E77-B65B-0700-1AB0-068F93A49C5C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F459CC-9B21-70E7-EC81-4298910F2B0B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all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C4D69-0DA7-EE3E-0CA5-0B17677885AE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74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503F0AA-17BD-304B-8B2F-3299FC2ABB78}">
  <we:reference id="f12c312d-282a-4734-8843-05915fdfef0b" version="4.3.3.0" store="EXCatalog" storeType="EXCatalog"/>
  <we:alternateReferences>
    <we:reference id="WA104178141" version="4.3.3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1870</TotalTime>
  <Words>431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 Czernicki</dc:creator>
  <cp:lastModifiedBy>Bart Czernicki</cp:lastModifiedBy>
  <cp:revision>60</cp:revision>
  <dcterms:created xsi:type="dcterms:W3CDTF">2022-12-22T15:43:25Z</dcterms:created>
  <dcterms:modified xsi:type="dcterms:W3CDTF">2023-01-31T13:44:27Z</dcterms:modified>
</cp:coreProperties>
</file>

<file path=docProps/thumbnail.jpeg>
</file>